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176650" y="131675"/>
            <a:ext cx="5190000" cy="771300"/>
            <a:chOff x="188700" y="665125"/>
            <a:chExt cx="5190000" cy="771300"/>
          </a:xfrm>
        </p:grpSpPr>
        <p:sp>
          <p:nvSpPr>
            <p:cNvPr id="415" name="Google Shape;415;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Executive Summary</a:t>
              </a:r>
              <a:endParaRPr sz="1900">
                <a:solidFill>
                  <a:srgbClr val="000000"/>
                </a:solidFill>
                <a:latin typeface="Google Sans SemiBold"/>
                <a:ea typeface="Google Sans SemiBold"/>
                <a:cs typeface="Google Sans SemiBold"/>
                <a:sym typeface="Google Sans SemiBold"/>
              </a:endParaRPr>
            </a:p>
          </p:txBody>
        </p:sp>
        <p:sp>
          <p:nvSpPr>
            <p:cNvPr id="416" name="Google Shape;416;p16"/>
            <p:cNvSpPr txBox="1"/>
            <p:nvPr/>
          </p:nvSpPr>
          <p:spPr>
            <a:xfrm>
              <a:off x="188700" y="1036225"/>
              <a:ext cx="47910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Milestone 2: Inspection and preparation of DataFrame</a:t>
              </a:r>
              <a:endParaRPr>
                <a:solidFill>
                  <a:srgbClr val="000000"/>
                </a:solidFill>
                <a:latin typeface="Roboto"/>
                <a:ea typeface="Roboto"/>
                <a:cs typeface="Roboto"/>
                <a:sym typeface="Roboto"/>
              </a:endParaRPr>
            </a:p>
          </p:txBody>
        </p:sp>
      </p:grpSp>
      <p:sp>
        <p:nvSpPr>
          <p:cNvPr id="417" name="Google Shape;417;p16"/>
          <p:cNvSpPr txBox="1"/>
          <p:nvPr/>
        </p:nvSpPr>
        <p:spPr>
          <a:xfrm>
            <a:off x="176650" y="1241875"/>
            <a:ext cx="2645100" cy="146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To begin, the data team needs to organize the raw dataset and prepare it for future exploratory data analysis. </a:t>
            </a:r>
            <a:endParaRPr sz="1800">
              <a:solidFill>
                <a:schemeClr val="dk2"/>
              </a:solidFill>
              <a:latin typeface="Google Sans"/>
              <a:ea typeface="Google Sans"/>
              <a:cs typeface="Google Sans"/>
              <a:sym typeface="Google Sans"/>
            </a:endParaRPr>
          </a:p>
        </p:txBody>
      </p:sp>
      <p:sp>
        <p:nvSpPr>
          <p:cNvPr id="418" name="Google Shape;418;p16"/>
          <p:cNvSpPr txBox="1"/>
          <p:nvPr/>
        </p:nvSpPr>
        <p:spPr>
          <a:xfrm>
            <a:off x="284400" y="3128425"/>
            <a:ext cx="2597700" cy="224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data team performed a preliminary investigation of the dataset and were able to verify ample records present of each category along the classification axis ‘claim_status’. </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Additional</a:t>
            </a:r>
            <a:r>
              <a:rPr lang="en" sz="1200">
                <a:solidFill>
                  <a:schemeClr val="dk1"/>
                </a:solidFill>
                <a:latin typeface="Google Sans"/>
                <a:ea typeface="Google Sans"/>
                <a:cs typeface="Google Sans"/>
                <a:sym typeface="Google Sans"/>
              </a:rPr>
              <a:t> calculated fields were created to aid in the exploratory analysis to come. </a:t>
            </a:r>
            <a:endParaRPr sz="1200">
              <a:solidFill>
                <a:schemeClr val="dk1"/>
              </a:solidFill>
              <a:latin typeface="Google Sans"/>
              <a:ea typeface="Google Sans"/>
              <a:cs typeface="Google Sans"/>
              <a:sym typeface="Google Sans"/>
            </a:endParaRPr>
          </a:p>
        </p:txBody>
      </p:sp>
      <p:sp>
        <p:nvSpPr>
          <p:cNvPr id="419" name="Google Shape;419;p16"/>
          <p:cNvSpPr txBox="1"/>
          <p:nvPr/>
        </p:nvSpPr>
        <p:spPr>
          <a:xfrm>
            <a:off x="227525" y="5801825"/>
            <a:ext cx="2512200" cy="1460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dk1"/>
                </a:solidFill>
                <a:latin typeface="Google Sans"/>
                <a:ea typeface="Google Sans"/>
                <a:cs typeface="Google Sans"/>
                <a:sym typeface="Google Sans"/>
              </a:rPr>
              <a:t>The data team has identified  variables worthy of exploration to possibly use in the model training. </a:t>
            </a:r>
            <a:endParaRPr sz="1200">
              <a:solidFill>
                <a:schemeClr val="dk1"/>
              </a:solidFill>
              <a:latin typeface="Google Sans"/>
              <a:ea typeface="Google Sans"/>
              <a:cs typeface="Google Sans"/>
              <a:sym typeface="Google Sans"/>
            </a:endParaRPr>
          </a:p>
        </p:txBody>
      </p:sp>
      <p:pic>
        <p:nvPicPr>
          <p:cNvPr id="420" name="Google Shape;420;p16"/>
          <p:cNvPicPr preferRelativeResize="0"/>
          <p:nvPr/>
        </p:nvPicPr>
        <p:blipFill>
          <a:blip r:embed="rId3">
            <a:alphaModFix/>
          </a:blip>
          <a:stretch>
            <a:fillRect/>
          </a:stretch>
        </p:blipFill>
        <p:spPr>
          <a:xfrm>
            <a:off x="3087463" y="1037338"/>
            <a:ext cx="4495800" cy="2667000"/>
          </a:xfrm>
          <a:prstGeom prst="rect">
            <a:avLst/>
          </a:prstGeom>
          <a:noFill/>
          <a:ln>
            <a:noFill/>
          </a:ln>
        </p:spPr>
      </p:pic>
      <p:pic>
        <p:nvPicPr>
          <p:cNvPr id="421" name="Google Shape;421;p16"/>
          <p:cNvPicPr preferRelativeResize="0"/>
          <p:nvPr/>
        </p:nvPicPr>
        <p:blipFill>
          <a:blip r:embed="rId4">
            <a:alphaModFix/>
          </a:blip>
          <a:stretch>
            <a:fillRect/>
          </a:stretch>
        </p:blipFill>
        <p:spPr>
          <a:xfrm>
            <a:off x="3263663" y="3838700"/>
            <a:ext cx="4143375" cy="3609975"/>
          </a:xfrm>
          <a:prstGeom prst="rect">
            <a:avLst/>
          </a:prstGeom>
          <a:noFill/>
          <a:ln>
            <a:noFill/>
          </a:ln>
        </p:spPr>
      </p:pic>
      <p:sp>
        <p:nvSpPr>
          <p:cNvPr id="422" name="Google Shape;422;p16"/>
          <p:cNvSpPr txBox="1"/>
          <p:nvPr/>
        </p:nvSpPr>
        <p:spPr>
          <a:xfrm>
            <a:off x="379200" y="7925375"/>
            <a:ext cx="3782700" cy="17916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00000"/>
              </a:lnSpc>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Possible independent variables identified: video_duration, video_view_count</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None/>
            </a:pPr>
            <a:r>
              <a:t/>
            </a:r>
            <a:endParaRPr sz="1200">
              <a:solidFill>
                <a:schemeClr val="dk1"/>
              </a:solidFill>
              <a:latin typeface="Google Sans"/>
              <a:ea typeface="Google Sans"/>
              <a:cs typeface="Google Sans"/>
              <a:sym typeface="Google Sans"/>
            </a:endParaRPr>
          </a:p>
          <a:p>
            <a:pPr indent="-304800" lvl="0" marL="457200" marR="0" rtl="0" algn="l">
              <a:lnSpc>
                <a:spcPct val="100000"/>
              </a:lnSpc>
              <a:spcBef>
                <a:spcPts val="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There is a fairly balanced ration of claims versus opinions records. This </a:t>
            </a:r>
            <a:r>
              <a:rPr lang="en" sz="1200">
                <a:solidFill>
                  <a:schemeClr val="dk1"/>
                </a:solidFill>
                <a:latin typeface="Google Sans"/>
                <a:ea typeface="Google Sans"/>
                <a:cs typeface="Google Sans"/>
                <a:sym typeface="Google Sans"/>
              </a:rPr>
              <a:t>should</a:t>
            </a:r>
            <a:r>
              <a:rPr lang="en" sz="1200">
                <a:solidFill>
                  <a:schemeClr val="dk1"/>
                </a:solidFill>
                <a:latin typeface="Google Sans"/>
                <a:ea typeface="Google Sans"/>
                <a:cs typeface="Google Sans"/>
                <a:sym typeface="Google Sans"/>
              </a:rPr>
              <a:t> be kept in mind as we move into exploratory analysis, and has the potential to yield good training data. </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None/>
            </a:pPr>
            <a:r>
              <a:t/>
            </a:r>
            <a:endParaRPr sz="1200">
              <a:solidFill>
                <a:schemeClr val="dk1"/>
              </a:solidFill>
              <a:latin typeface="Google Sans"/>
              <a:ea typeface="Google Sans"/>
              <a:cs typeface="Google Sans"/>
              <a:sym typeface="Google Sans"/>
            </a:endParaRPr>
          </a:p>
        </p:txBody>
      </p:sp>
      <p:pic>
        <p:nvPicPr>
          <p:cNvPr id="423" name="Google Shape;423;p16"/>
          <p:cNvPicPr preferRelativeResize="0"/>
          <p:nvPr/>
        </p:nvPicPr>
        <p:blipFill>
          <a:blip r:embed="rId5">
            <a:alphaModFix/>
          </a:blip>
          <a:stretch>
            <a:fillRect/>
          </a:stretch>
        </p:blipFill>
        <p:spPr>
          <a:xfrm>
            <a:off x="4314300" y="7601075"/>
            <a:ext cx="2562225" cy="2247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